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Average"/>
      <p:regular r:id="rId22"/>
    </p:embeddedFont>
    <p:embeddedFont>
      <p:font typeface="Oswald"/>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Average-regular.fnt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font" Target="fonts/Oswald-bold.fntdata"/><Relationship Id="rId12" Type="http://schemas.openxmlformats.org/officeDocument/2006/relationships/slide" Target="slides/slide7.xml"/><Relationship Id="rId23" Type="http://schemas.openxmlformats.org/officeDocument/2006/relationships/font" Target="fonts/Oswa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ef1f2e1b6d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ef1f2e1b6d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ef1f2e1b6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ef1f2e1b6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ef1f2e1b6d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ef1f2e1b6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ef1f2e1b6d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ef1f2e1b6d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ef1f2e1b6d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ef1f2e1b6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ef1f2e1b6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ef1f2e1b6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ef1f2e1b6d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ef1f2e1b6d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ef1f2e1b6d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ef1f2e1b6d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ef1f2e1b6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ef1f2e1b6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ef1f2e1b6d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ef1f2e1b6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ef1f2e1b6d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ef1f2e1b6d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ef1f2e1b6d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ef1f2e1b6d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ef1f2e1b6d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ef1f2e1b6d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ef1f2e1b6d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ef1f2e1b6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ef1f2e1b6d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ef1f2e1b6d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amazon.com/dp/B08L25HL3F" TargetMode="External"/><Relationship Id="rId4" Type="http://schemas.openxmlformats.org/officeDocument/2006/relationships/hyperlink" Target="https://www.amazon.com/Litany-Many-Dead-hundred-more/dp/B086Y5LHVV" TargetMode="External"/><Relationship Id="rId10" Type="http://schemas.openxmlformats.org/officeDocument/2006/relationships/hyperlink" Target="https://www.jimtwosnakes.net/" TargetMode="External"/><Relationship Id="rId9" Type="http://schemas.openxmlformats.org/officeDocument/2006/relationships/hyperlink" Target="https://stormpaqo.home.blog/" TargetMode="External"/><Relationship Id="rId5" Type="http://schemas.openxmlformats.org/officeDocument/2006/relationships/hyperlink" Target="https://www.amazon.com/Road-Hel-Study-Conception-Literature/dp/0837100704" TargetMode="External"/><Relationship Id="rId6" Type="http://schemas.openxmlformats.org/officeDocument/2006/relationships/hyperlink" Target="https://www.amazon.com/dp/B07MY9KWDM" TargetMode="External"/><Relationship Id="rId7" Type="http://schemas.openxmlformats.org/officeDocument/2006/relationships/hyperlink" Target="https://sarenth.wordpress.com/" TargetMode="External"/><Relationship Id="rId8" Type="http://schemas.openxmlformats.org/officeDocument/2006/relationships/hyperlink" Target="https://www.mortellus.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mailto:sanctuaryontheshore@gmail.com" TargetMode="External"/><Relationship Id="rId4" Type="http://schemas.openxmlformats.org/officeDocument/2006/relationships/hyperlink" Target="http://sanctuaryontheshore.com" TargetMode="External"/><Relationship Id="rId5" Type="http://schemas.openxmlformats.org/officeDocument/2006/relationships/hyperlink" Target="https://linktr.ee/verastoc" TargetMode="External"/><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Spiritual Ancestors</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Honoring the Mythic Dead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Who am I? I’m Kai!</a:t>
            </a:r>
            <a:endParaRPr/>
          </a:p>
        </p:txBody>
      </p:sp>
      <p:sp>
        <p:nvSpPr>
          <p:cNvPr id="66" name="Google Shape;66;p14"/>
          <p:cNvSpPr txBox="1"/>
          <p:nvPr>
            <p:ph idx="1" type="body"/>
          </p:nvPr>
        </p:nvSpPr>
        <p:spPr>
          <a:xfrm>
            <a:off x="311700" y="1870375"/>
            <a:ext cx="5056800" cy="2698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Practicing pagan for over 12 years, Studying Occult for 17 years</a:t>
            </a:r>
            <a:endParaRPr/>
          </a:p>
          <a:p>
            <a:pPr indent="-342900" lvl="0" marL="457200" rtl="0" algn="l">
              <a:spcBef>
                <a:spcPts val="0"/>
              </a:spcBef>
              <a:spcAft>
                <a:spcPts val="0"/>
              </a:spcAft>
              <a:buSzPts val="1800"/>
              <a:buChar char="●"/>
            </a:pPr>
            <a:r>
              <a:rPr lang="en-GB"/>
              <a:t>Dedicated as a priest to The Mórrígan in 2020</a:t>
            </a:r>
            <a:endParaRPr/>
          </a:p>
          <a:p>
            <a:pPr indent="-342900" lvl="0" marL="457200" rtl="0" algn="l">
              <a:spcBef>
                <a:spcPts val="0"/>
              </a:spcBef>
              <a:spcAft>
                <a:spcPts val="0"/>
              </a:spcAft>
              <a:buSzPts val="1800"/>
              <a:buChar char="●"/>
            </a:pPr>
            <a:r>
              <a:rPr lang="en-GB"/>
              <a:t>Student of Irish Tradition though Irish Pagan School</a:t>
            </a:r>
            <a:endParaRPr/>
          </a:p>
          <a:p>
            <a:pPr indent="-342900" lvl="0" marL="457200" rtl="0" algn="l">
              <a:spcBef>
                <a:spcPts val="0"/>
              </a:spcBef>
              <a:spcAft>
                <a:spcPts val="0"/>
              </a:spcAft>
              <a:buSzPts val="1800"/>
              <a:buChar char="●"/>
            </a:pPr>
            <a:r>
              <a:rPr lang="en-GB"/>
              <a:t>Practice Fairy Witchcraft and Star Worship</a:t>
            </a:r>
            <a:endParaRPr/>
          </a:p>
          <a:p>
            <a:pPr indent="-342900" lvl="0" marL="457200" rtl="0" algn="l">
              <a:spcBef>
                <a:spcPts val="0"/>
              </a:spcBef>
              <a:spcAft>
                <a:spcPts val="0"/>
              </a:spcAft>
              <a:buSzPts val="1800"/>
              <a:buChar char="●"/>
            </a:pPr>
            <a:r>
              <a:rPr lang="en-GB"/>
              <a:t>Spirit worker and diviner</a:t>
            </a:r>
            <a:endParaRPr/>
          </a:p>
        </p:txBody>
      </p:sp>
      <p:pic>
        <p:nvPicPr>
          <p:cNvPr id="67" name="Google Shape;67;p14"/>
          <p:cNvPicPr preferRelativeResize="0"/>
          <p:nvPr/>
        </p:nvPicPr>
        <p:blipFill>
          <a:blip r:embed="rId3">
            <a:alphaModFix/>
          </a:blip>
          <a:stretch>
            <a:fillRect/>
          </a:stretch>
        </p:blipFill>
        <p:spPr>
          <a:xfrm>
            <a:off x="5880450" y="661263"/>
            <a:ext cx="2729534" cy="38209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is Ancestor Worship?</a:t>
            </a:r>
            <a:endParaRPr/>
          </a:p>
        </p:txBody>
      </p:sp>
      <p:sp>
        <p:nvSpPr>
          <p:cNvPr id="73" name="Google Shape;73;p15"/>
          <p:cNvSpPr txBox="1"/>
          <p:nvPr>
            <p:ph idx="1" type="body"/>
          </p:nvPr>
        </p:nvSpPr>
        <p:spPr>
          <a:xfrm>
            <a:off x="311700" y="1152475"/>
            <a:ext cx="8520600" cy="379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rPr lang="en-GB"/>
              <a:t>From Merriam Webster:</a:t>
            </a:r>
            <a:endParaRPr/>
          </a:p>
          <a:p>
            <a:pPr indent="0" lvl="0" marL="0" rtl="0" algn="l">
              <a:spcBef>
                <a:spcPts val="1200"/>
              </a:spcBef>
              <a:spcAft>
                <a:spcPts val="0"/>
              </a:spcAft>
              <a:buNone/>
            </a:pPr>
            <a:r>
              <a:rPr b="1" lang="en-GB" sz="3400"/>
              <a:t>ancestor worship</a:t>
            </a:r>
            <a:r>
              <a:rPr lang="en-GB"/>
              <a:t>  noun</a:t>
            </a:r>
            <a:endParaRPr/>
          </a:p>
          <a:p>
            <a:pPr indent="0" lvl="0" marL="0" rtl="0" algn="ctr">
              <a:spcBef>
                <a:spcPts val="1200"/>
              </a:spcBef>
              <a:spcAft>
                <a:spcPts val="0"/>
              </a:spcAft>
              <a:buNone/>
            </a:pPr>
            <a:r>
              <a:rPr lang="en-GB"/>
              <a:t>The custom of venerating deceased ancestors who are considered still a part of the family and whose spirits are believed to have the power to intervene in the affairs of the living.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Ancestor Worship cont.</a:t>
            </a:r>
            <a:endParaRPr/>
          </a:p>
        </p:txBody>
      </p:sp>
      <p:sp>
        <p:nvSpPr>
          <p:cNvPr id="79" name="Google Shape;79;p16"/>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GB"/>
              <a:t>Using Worship vs Veneration </a:t>
            </a:r>
            <a:endParaRPr/>
          </a:p>
          <a:p>
            <a:pPr indent="-342900" lvl="0" marL="457200" rtl="0" algn="l">
              <a:spcBef>
                <a:spcPts val="0"/>
              </a:spcBef>
              <a:spcAft>
                <a:spcPts val="0"/>
              </a:spcAft>
              <a:buSzPts val="1800"/>
              <a:buChar char="●"/>
            </a:pPr>
            <a:r>
              <a:rPr lang="en-GB"/>
              <a:t>Worship - the feeling or expression of reverence and adoration for a deity (Oxford)</a:t>
            </a:r>
            <a:br>
              <a:rPr lang="en-GB"/>
            </a:br>
            <a:r>
              <a:rPr lang="en-GB"/>
              <a:t>Veneration - </a:t>
            </a:r>
            <a:r>
              <a:rPr lang="en-GB"/>
              <a:t>great respect; reverence</a:t>
            </a:r>
            <a:r>
              <a:rPr lang="en-GB"/>
              <a:t> (Oxford)</a:t>
            </a:r>
            <a:endParaRPr/>
          </a:p>
          <a:p>
            <a:pPr indent="-342900" lvl="0" marL="457200" rtl="0" algn="l">
              <a:spcBef>
                <a:spcPts val="0"/>
              </a:spcBef>
              <a:spcAft>
                <a:spcPts val="0"/>
              </a:spcAft>
              <a:buSzPts val="1800"/>
              <a:buChar char="●"/>
            </a:pPr>
            <a:r>
              <a:rPr lang="en-GB"/>
              <a:t>Generally we can use these terms </a:t>
            </a:r>
            <a:r>
              <a:rPr lang="en-GB"/>
              <a:t>interchangeably, use the word that works best for you</a:t>
            </a:r>
            <a:endParaRPr/>
          </a:p>
          <a:p>
            <a:pPr indent="-342900" lvl="0" marL="457200" rtl="0" algn="l">
              <a:spcBef>
                <a:spcPts val="0"/>
              </a:spcBef>
              <a:spcAft>
                <a:spcPts val="0"/>
              </a:spcAft>
              <a:buSzPts val="1800"/>
              <a:buChar char="●"/>
            </a:pPr>
            <a:r>
              <a:rPr lang="en-GB"/>
              <a:t>Most folks tend to have an ancestor shrine, where they leave offerings and have consistent time set aside for work with them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Ancestral Classifications</a:t>
            </a:r>
            <a:endParaRPr/>
          </a:p>
        </p:txBody>
      </p:sp>
      <p:sp>
        <p:nvSpPr>
          <p:cNvPr id="85" name="Google Shape;85;p17"/>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GB"/>
              <a:t>Beloved Dead - Those that we knew closely and loved in life. For example - parents, grandparents, close friends, pets</a:t>
            </a:r>
            <a:endParaRPr/>
          </a:p>
          <a:p>
            <a:pPr indent="-342900" lvl="0" marL="457200" rtl="0" algn="l">
              <a:spcBef>
                <a:spcPts val="0"/>
              </a:spcBef>
              <a:spcAft>
                <a:spcPts val="0"/>
              </a:spcAft>
              <a:buSzPts val="1800"/>
              <a:buChar char="●"/>
            </a:pPr>
            <a:r>
              <a:rPr lang="en-GB"/>
              <a:t>Known Dead - Those whose names we know but never grew close to in life, those that died before we knew them. Family trees are a good way to think about this</a:t>
            </a:r>
            <a:endParaRPr/>
          </a:p>
          <a:p>
            <a:pPr indent="-342900" lvl="0" marL="457200" rtl="0" algn="l">
              <a:spcBef>
                <a:spcPts val="0"/>
              </a:spcBef>
              <a:spcAft>
                <a:spcPts val="0"/>
              </a:spcAft>
              <a:buSzPts val="1800"/>
              <a:buChar char="●"/>
            </a:pPr>
            <a:r>
              <a:rPr lang="en-GB"/>
              <a:t>Unknown Dead - Ancestors whose names have been forgotten, going back many generations</a:t>
            </a:r>
            <a:endParaRPr/>
          </a:p>
          <a:p>
            <a:pPr indent="-342900" lvl="0" marL="457200" rtl="0" algn="l">
              <a:spcBef>
                <a:spcPts val="0"/>
              </a:spcBef>
              <a:spcAft>
                <a:spcPts val="0"/>
              </a:spcAft>
              <a:buSzPts val="1800"/>
              <a:buChar char="●"/>
            </a:pPr>
            <a:r>
              <a:rPr lang="en-GB"/>
              <a:t>Ancestral Guardians - Ancestors that act as guardians, gatekeepers, or go-betweens to keep </a:t>
            </a:r>
            <a:r>
              <a:rPr lang="en-GB"/>
              <a:t>descendants</a:t>
            </a:r>
            <a:r>
              <a:rPr lang="en-GB"/>
              <a:t> safe and communicate with Other Spirits easier</a:t>
            </a:r>
            <a:endParaRPr/>
          </a:p>
          <a:p>
            <a:pPr indent="-342900" lvl="0" marL="457200" rtl="0" algn="l">
              <a:spcBef>
                <a:spcPts val="0"/>
              </a:spcBef>
              <a:spcAft>
                <a:spcPts val="0"/>
              </a:spcAft>
              <a:buSzPts val="1800"/>
              <a:buChar char="●"/>
            </a:pPr>
            <a:r>
              <a:rPr lang="en-GB"/>
              <a:t>Mythical Dead - This gets its own slide!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Who are the Mythical Dead?</a:t>
            </a:r>
            <a:endParaRPr/>
          </a:p>
        </p:txBody>
      </p:sp>
      <p:sp>
        <p:nvSpPr>
          <p:cNvPr id="91" name="Google Shape;91;p18"/>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GB"/>
              <a:t>Generally people tend to think of Culture heroes - Heracles, Fionn mac Cumhaill, Gilgamesh, King Arthur, etc. </a:t>
            </a:r>
            <a:endParaRPr/>
          </a:p>
          <a:p>
            <a:pPr indent="-342900" lvl="0" marL="457200" rtl="0" algn="l">
              <a:spcBef>
                <a:spcPts val="0"/>
              </a:spcBef>
              <a:spcAft>
                <a:spcPts val="0"/>
              </a:spcAft>
              <a:buSzPts val="1800"/>
              <a:buChar char="●"/>
            </a:pPr>
            <a:r>
              <a:rPr lang="en-GB"/>
              <a:t>Sometimes they end up deified and worshiped as gods</a:t>
            </a:r>
            <a:endParaRPr/>
          </a:p>
          <a:p>
            <a:pPr indent="-342900" lvl="0" marL="457200" rtl="0" algn="l">
              <a:spcBef>
                <a:spcPts val="0"/>
              </a:spcBef>
              <a:spcAft>
                <a:spcPts val="0"/>
              </a:spcAft>
              <a:buSzPts val="1800"/>
              <a:buChar char="●"/>
            </a:pPr>
            <a:r>
              <a:rPr lang="en-GB"/>
              <a:t>Catholic Saints or similar could also be considered Mythical Dead</a:t>
            </a:r>
            <a:endParaRPr/>
          </a:p>
          <a:p>
            <a:pPr indent="-342900" lvl="0" marL="457200" rtl="0" algn="l">
              <a:spcBef>
                <a:spcPts val="0"/>
              </a:spcBef>
              <a:spcAft>
                <a:spcPts val="0"/>
              </a:spcAft>
              <a:buSzPts val="1800"/>
              <a:buChar char="●"/>
            </a:pPr>
            <a:r>
              <a:rPr lang="en-GB"/>
              <a:t>Modern heroes can be seen as part of this group as well</a:t>
            </a:r>
            <a:endParaRPr/>
          </a:p>
          <a:p>
            <a:pPr indent="-342900" lvl="0" marL="457200" rtl="0" algn="l">
              <a:spcBef>
                <a:spcPts val="0"/>
              </a:spcBef>
              <a:spcAft>
                <a:spcPts val="0"/>
              </a:spcAft>
              <a:buSzPts val="1800"/>
              <a:buChar char="●"/>
            </a:pPr>
            <a:r>
              <a:rPr lang="en-GB"/>
              <a:t>Many spiritual ancestors can fall in this group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are Spiritual Ancestors?</a:t>
            </a:r>
            <a:endParaRPr/>
          </a:p>
        </p:txBody>
      </p:sp>
      <p:sp>
        <p:nvSpPr>
          <p:cNvPr id="97" name="Google Shape;97;p19"/>
          <p:cNvSpPr txBox="1"/>
          <p:nvPr>
            <p:ph idx="1" type="body"/>
          </p:nvPr>
        </p:nvSpPr>
        <p:spPr>
          <a:xfrm>
            <a:off x="311700" y="1161125"/>
            <a:ext cx="8520600" cy="29433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GB"/>
              <a:t>Generally not related to us by blood</a:t>
            </a:r>
            <a:endParaRPr/>
          </a:p>
          <a:p>
            <a:pPr indent="-342900" lvl="0" marL="457200" rtl="0" algn="l">
              <a:spcBef>
                <a:spcPts val="0"/>
              </a:spcBef>
              <a:spcAft>
                <a:spcPts val="0"/>
              </a:spcAft>
              <a:buSzPts val="1800"/>
              <a:buChar char="●"/>
            </a:pPr>
            <a:r>
              <a:rPr lang="en-GB"/>
              <a:t>Can be people in our communities, like teachers, leaders, or other people directly influential to our lives</a:t>
            </a:r>
            <a:endParaRPr/>
          </a:p>
          <a:p>
            <a:pPr indent="-342900" lvl="0" marL="457200" rtl="0" algn="l">
              <a:spcBef>
                <a:spcPts val="0"/>
              </a:spcBef>
              <a:spcAft>
                <a:spcPts val="0"/>
              </a:spcAft>
              <a:buSzPts val="1800"/>
              <a:buChar char="●"/>
            </a:pPr>
            <a:r>
              <a:rPr lang="en-GB"/>
              <a:t>Also can be people you admire that deeply </a:t>
            </a:r>
            <a:r>
              <a:rPr lang="en-GB"/>
              <a:t>affected</a:t>
            </a:r>
            <a:r>
              <a:rPr lang="en-GB"/>
              <a:t> your development, or whose lives made a great impact on yours</a:t>
            </a:r>
            <a:endParaRPr/>
          </a:p>
          <a:p>
            <a:pPr indent="-342900" lvl="0" marL="457200" rtl="0" algn="l">
              <a:spcBef>
                <a:spcPts val="0"/>
              </a:spcBef>
              <a:spcAft>
                <a:spcPts val="0"/>
              </a:spcAft>
              <a:buSzPts val="1800"/>
              <a:buChar char="●"/>
            </a:pPr>
            <a:r>
              <a:rPr lang="en-GB"/>
              <a:t>Keep in mind there can be overlap too - A close </a:t>
            </a:r>
            <a:r>
              <a:rPr lang="en-GB"/>
              <a:t>friend</a:t>
            </a:r>
            <a:r>
              <a:rPr lang="en-GB"/>
              <a:t> can be both a Beloved ancestor and a Spiritual ancestor</a:t>
            </a:r>
            <a:endParaRPr/>
          </a:p>
        </p:txBody>
      </p:sp>
      <p:sp>
        <p:nvSpPr>
          <p:cNvPr id="98" name="Google Shape;98;p19"/>
          <p:cNvSpPr txBox="1"/>
          <p:nvPr/>
        </p:nvSpPr>
        <p:spPr>
          <a:xfrm>
            <a:off x="311700" y="4104400"/>
            <a:ext cx="85206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chemeClr val="dk1"/>
                </a:solidFill>
                <a:latin typeface="Average"/>
                <a:ea typeface="Average"/>
                <a:cs typeface="Average"/>
                <a:sym typeface="Average"/>
              </a:rPr>
              <a:t>Any Questions so far?</a:t>
            </a:r>
            <a:endParaRPr sz="2200">
              <a:solidFill>
                <a:schemeClr val="dk1"/>
              </a:solidFill>
              <a:latin typeface="Average"/>
              <a:ea typeface="Average"/>
              <a:cs typeface="Average"/>
              <a:sym typeface="Averag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are the benefits of an Ancestor Veneration Practice?</a:t>
            </a:r>
            <a:endParaRPr/>
          </a:p>
        </p:txBody>
      </p:sp>
      <p:sp>
        <p:nvSpPr>
          <p:cNvPr id="104" name="Google Shape;104;p20"/>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GB"/>
              <a:t>Ancestors generally understand human problems better than Gods do! Working with your ancestors is great for things like money, jobs, and anything especially close to home. </a:t>
            </a:r>
            <a:endParaRPr/>
          </a:p>
          <a:p>
            <a:pPr indent="-342900" lvl="0" marL="457200" rtl="0" algn="l">
              <a:spcBef>
                <a:spcPts val="0"/>
              </a:spcBef>
              <a:spcAft>
                <a:spcPts val="0"/>
              </a:spcAft>
              <a:buSzPts val="1800"/>
              <a:buChar char="●"/>
            </a:pPr>
            <a:r>
              <a:rPr lang="en-GB"/>
              <a:t>Ancestors also tend to understand human timelines much better</a:t>
            </a:r>
            <a:endParaRPr/>
          </a:p>
          <a:p>
            <a:pPr indent="-342900" lvl="0" marL="457200" rtl="0" algn="l">
              <a:spcBef>
                <a:spcPts val="0"/>
              </a:spcBef>
              <a:spcAft>
                <a:spcPts val="0"/>
              </a:spcAft>
              <a:buSzPts val="1800"/>
              <a:buChar char="●"/>
            </a:pPr>
            <a:r>
              <a:rPr lang="en-GB"/>
              <a:t>Ancestors are great intermediaries for communication with other spirits</a:t>
            </a:r>
            <a:endParaRPr/>
          </a:p>
          <a:p>
            <a:pPr indent="-342900" lvl="0" marL="457200" rtl="0" algn="l">
              <a:spcBef>
                <a:spcPts val="0"/>
              </a:spcBef>
              <a:spcAft>
                <a:spcPts val="0"/>
              </a:spcAft>
              <a:buSzPts val="1800"/>
              <a:buChar char="●"/>
            </a:pPr>
            <a:r>
              <a:rPr lang="en-GB"/>
              <a:t>It can give you the chance to help heal </a:t>
            </a:r>
            <a:r>
              <a:rPr lang="en-GB"/>
              <a:t>generational</a:t>
            </a:r>
            <a:r>
              <a:rPr lang="en-GB"/>
              <a:t> trauma</a:t>
            </a:r>
            <a:endParaRPr/>
          </a:p>
          <a:p>
            <a:pPr indent="-342900" lvl="0" marL="457200" rtl="0" algn="l">
              <a:spcBef>
                <a:spcPts val="0"/>
              </a:spcBef>
              <a:spcAft>
                <a:spcPts val="0"/>
              </a:spcAft>
              <a:buSzPts val="1800"/>
              <a:buChar char="●"/>
            </a:pPr>
            <a:r>
              <a:rPr lang="en-GB"/>
              <a:t>Honestly, sometimes it’s just nice to know you’ve always got someone in your corner - Your ancestors want you to be happy and healthy!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Let’s talk about Appropriation vs Appreciation</a:t>
            </a:r>
            <a:endParaRPr/>
          </a:p>
        </p:txBody>
      </p:sp>
      <p:sp>
        <p:nvSpPr>
          <p:cNvPr id="110" name="Google Shape;110;p21"/>
          <p:cNvSpPr txBox="1"/>
          <p:nvPr>
            <p:ph idx="1" type="body"/>
          </p:nvPr>
        </p:nvSpPr>
        <p:spPr>
          <a:xfrm>
            <a:off x="311700" y="1173575"/>
            <a:ext cx="8520600" cy="35544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GB"/>
              <a:t>Appropriation is the action of taking something for one's own use, typically without the owner's permission (Oxford) </a:t>
            </a:r>
            <a:endParaRPr/>
          </a:p>
          <a:p>
            <a:pPr indent="-342900" lvl="0" marL="457200" rtl="0" algn="l">
              <a:spcBef>
                <a:spcPts val="0"/>
              </a:spcBef>
              <a:spcAft>
                <a:spcPts val="0"/>
              </a:spcAft>
              <a:buSzPts val="1800"/>
              <a:buChar char="●"/>
            </a:pPr>
            <a:r>
              <a:rPr lang="en-GB"/>
              <a:t>Cultural appropriation is generally when a dominant culture takes another culture’s ideas and identity without permission or appropriate context for the practice</a:t>
            </a:r>
            <a:endParaRPr/>
          </a:p>
          <a:p>
            <a:pPr indent="-342900" lvl="0" marL="457200" rtl="0" algn="l">
              <a:spcBef>
                <a:spcPts val="0"/>
              </a:spcBef>
              <a:spcAft>
                <a:spcPts val="0"/>
              </a:spcAft>
              <a:buSzPts val="1800"/>
              <a:buChar char="●"/>
            </a:pPr>
            <a:r>
              <a:rPr lang="en-GB"/>
              <a:t>Appreciation is shown by engaging with and giving back to these cultures, being respectful of their wishes and practices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Working within different worldviews</a:t>
            </a:r>
            <a:endParaRPr/>
          </a:p>
        </p:txBody>
      </p:sp>
      <p:sp>
        <p:nvSpPr>
          <p:cNvPr id="116" name="Google Shape;116;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What happens when your ancestor has a different religious practice or worldview to yours?</a:t>
            </a:r>
            <a:endParaRPr/>
          </a:p>
          <a:p>
            <a:pPr indent="-342900" lvl="0" marL="457200" rtl="0" algn="l">
              <a:spcBef>
                <a:spcPts val="0"/>
              </a:spcBef>
              <a:spcAft>
                <a:spcPts val="0"/>
              </a:spcAft>
              <a:buSzPts val="1800"/>
              <a:buChar char="●"/>
            </a:pPr>
            <a:r>
              <a:rPr lang="en-GB"/>
              <a:t>First Step is always to treat them with respect and get their consent - if they don’t want to be involved in your practice, you need to be ok with that.</a:t>
            </a:r>
            <a:endParaRPr/>
          </a:p>
          <a:p>
            <a:pPr indent="-342900" lvl="0" marL="457200" rtl="0" algn="l">
              <a:spcBef>
                <a:spcPts val="0"/>
              </a:spcBef>
              <a:spcAft>
                <a:spcPts val="0"/>
              </a:spcAft>
              <a:buSzPts val="1800"/>
              <a:buChar char="●"/>
            </a:pPr>
            <a:r>
              <a:rPr lang="en-GB"/>
              <a:t>There are many, many different ways to venerate ancestors, they don’t need to be directly involved in rituals or magical workings</a:t>
            </a:r>
            <a:endParaRPr/>
          </a:p>
          <a:p>
            <a:pPr indent="-342900" lvl="0" marL="457200" rtl="0" algn="l">
              <a:spcBef>
                <a:spcPts val="0"/>
              </a:spcBef>
              <a:spcAft>
                <a:spcPts val="0"/>
              </a:spcAft>
              <a:buSzPts val="1800"/>
              <a:buChar char="●"/>
            </a:pPr>
            <a:r>
              <a:rPr lang="en-GB"/>
              <a:t>Some methods that don’t involve directly involve your ancestors are things like using them as inspiration, doing research on them, remembering and telling their stories, even offering prayers or words of gratitude and appreciation</a:t>
            </a:r>
            <a:endParaRPr/>
          </a:p>
          <a:p>
            <a:pPr indent="-342900" lvl="0" marL="457200" rtl="0" algn="l">
              <a:spcBef>
                <a:spcPts val="0"/>
              </a:spcBef>
              <a:spcAft>
                <a:spcPts val="0"/>
              </a:spcAft>
              <a:buSzPts val="1800"/>
              <a:buChar char="●"/>
            </a:pPr>
            <a:r>
              <a:rPr lang="en-GB"/>
              <a:t>Ultimately, work out what’s best for the both of you!</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Who can you venerate?</a:t>
            </a:r>
            <a:endParaRPr/>
          </a:p>
        </p:txBody>
      </p:sp>
      <p:sp>
        <p:nvSpPr>
          <p:cNvPr id="122" name="Google Shape;122;p23"/>
          <p:cNvSpPr txBox="1"/>
          <p:nvPr>
            <p:ph idx="1" type="body"/>
          </p:nvPr>
        </p:nvSpPr>
        <p:spPr>
          <a:xfrm>
            <a:off x="311700" y="1152475"/>
            <a:ext cx="8520600" cy="3246300"/>
          </a:xfrm>
          <a:prstGeom prst="rect">
            <a:avLst/>
          </a:prstGeom>
        </p:spPr>
        <p:txBody>
          <a:bodyPr anchorCtr="0" anchor="ctr" bIns="91425" lIns="91425" spcFirstLastPara="1" rIns="91425" wrap="square" tIns="91425">
            <a:normAutofit lnSpcReduction="10000"/>
          </a:bodyPr>
          <a:lstStyle/>
          <a:p>
            <a:pPr indent="-342900" lvl="0" marL="457200" rtl="0" algn="l">
              <a:spcBef>
                <a:spcPts val="0"/>
              </a:spcBef>
              <a:spcAft>
                <a:spcPts val="0"/>
              </a:spcAft>
              <a:buSzPts val="1800"/>
              <a:buChar char="●"/>
            </a:pPr>
            <a:r>
              <a:rPr lang="en-GB"/>
              <a:t>WARNING: DO NOT HONOR LIVING PEOPLE AS ANCESTORS -</a:t>
            </a:r>
            <a:br>
              <a:rPr lang="en-GB"/>
            </a:br>
            <a:r>
              <a:rPr lang="en-GB"/>
              <a:t>This is generally considered taboo, as it is seen as a way of the ancestors ‘reclaiming’ people (a.k.a. Premature death)</a:t>
            </a:r>
            <a:endParaRPr/>
          </a:p>
          <a:p>
            <a:pPr indent="-342900" lvl="0" marL="457200" rtl="0" algn="l">
              <a:spcBef>
                <a:spcPts val="0"/>
              </a:spcBef>
              <a:spcAft>
                <a:spcPts val="0"/>
              </a:spcAft>
              <a:buSzPts val="1800"/>
              <a:buChar char="●"/>
            </a:pPr>
            <a:r>
              <a:rPr lang="en-GB"/>
              <a:t>It is possible to have non-human ancestors that you venerate - Not only pets, can be beings found in folklore as well.</a:t>
            </a:r>
            <a:endParaRPr/>
          </a:p>
          <a:p>
            <a:pPr indent="-342900" lvl="0" marL="457200" rtl="0" algn="l">
              <a:spcBef>
                <a:spcPts val="0"/>
              </a:spcBef>
              <a:spcAft>
                <a:spcPts val="0"/>
              </a:spcAft>
              <a:buSzPts val="1800"/>
              <a:buChar char="●"/>
            </a:pPr>
            <a:r>
              <a:rPr lang="en-GB"/>
              <a:t>Your house spirits are not necessarily your ancestors - check with them first!</a:t>
            </a:r>
            <a:endParaRPr/>
          </a:p>
          <a:p>
            <a:pPr indent="-342900" lvl="0" marL="457200" rtl="0" algn="l">
              <a:spcBef>
                <a:spcPts val="0"/>
              </a:spcBef>
              <a:spcAft>
                <a:spcPts val="0"/>
              </a:spcAft>
              <a:buSzPts val="1800"/>
              <a:buChar char="●"/>
            </a:pPr>
            <a:r>
              <a:rPr lang="en-GB"/>
              <a:t>Generally, feel free to venerate who you want - as always, be respectful, use </a:t>
            </a:r>
            <a:r>
              <a:rPr lang="en-GB"/>
              <a:t>discernment</a:t>
            </a:r>
            <a:r>
              <a:rPr lang="en-GB"/>
              <a:t>, and get consent!</a:t>
            </a:r>
            <a:endParaRPr/>
          </a:p>
          <a:p>
            <a:pPr indent="-342900" lvl="0" marL="457200" rtl="0" algn="l">
              <a:spcBef>
                <a:spcPts val="0"/>
              </a:spcBef>
              <a:spcAft>
                <a:spcPts val="0"/>
              </a:spcAft>
              <a:buSzPts val="1800"/>
              <a:buChar char="●"/>
            </a:pPr>
            <a:r>
              <a:rPr lang="en-GB"/>
              <a:t>Remember that consent goes both ways - if you have an ancestor you don’t want to work with, you don’t have to!</a:t>
            </a:r>
            <a:endParaRPr/>
          </a:p>
        </p:txBody>
      </p:sp>
      <p:sp>
        <p:nvSpPr>
          <p:cNvPr id="123" name="Google Shape;123;p23"/>
          <p:cNvSpPr txBox="1"/>
          <p:nvPr/>
        </p:nvSpPr>
        <p:spPr>
          <a:xfrm>
            <a:off x="294400" y="4277600"/>
            <a:ext cx="8520600" cy="55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solidFill>
                  <a:schemeClr val="dk1"/>
                </a:solidFill>
                <a:latin typeface="Average"/>
                <a:ea typeface="Average"/>
                <a:cs typeface="Average"/>
                <a:sym typeface="Average"/>
              </a:rPr>
              <a:t>Questions?</a:t>
            </a:r>
            <a:endParaRPr sz="2400">
              <a:solidFill>
                <a:schemeClr val="dk1"/>
              </a:solidFill>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Setting up Space for your Ancestors</a:t>
            </a:r>
            <a:endParaRPr/>
          </a:p>
        </p:txBody>
      </p:sp>
      <p:sp>
        <p:nvSpPr>
          <p:cNvPr id="129" name="Google Shape;129;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Do what works for you - Whether it be an expensive showcase, a dollar store shelf, or even a space in your mind, you can have a space that works for you</a:t>
            </a:r>
            <a:endParaRPr/>
          </a:p>
          <a:p>
            <a:pPr indent="-342900" lvl="0" marL="457200" rtl="0" algn="l">
              <a:spcBef>
                <a:spcPts val="0"/>
              </a:spcBef>
              <a:spcAft>
                <a:spcPts val="0"/>
              </a:spcAft>
              <a:buSzPts val="1800"/>
              <a:buChar char="●"/>
            </a:pPr>
            <a:r>
              <a:rPr lang="en-GB"/>
              <a:t>Have representations of the people you are venerating if you can - Pictures, things they gave you, whatever makes you think of them</a:t>
            </a:r>
            <a:endParaRPr/>
          </a:p>
          <a:p>
            <a:pPr indent="-342900" lvl="0" marL="457200" rtl="0" algn="l">
              <a:spcBef>
                <a:spcPts val="0"/>
              </a:spcBef>
              <a:spcAft>
                <a:spcPts val="0"/>
              </a:spcAft>
              <a:buSzPts val="1800"/>
              <a:buChar char="●"/>
            </a:pPr>
            <a:r>
              <a:rPr lang="en-GB"/>
              <a:t>Sacrifices and offerings can be as simple as a glass of clean water</a:t>
            </a:r>
            <a:endParaRPr/>
          </a:p>
          <a:p>
            <a:pPr indent="-342900" lvl="0" marL="457200" rtl="0" algn="l">
              <a:spcBef>
                <a:spcPts val="0"/>
              </a:spcBef>
              <a:spcAft>
                <a:spcPts val="0"/>
              </a:spcAft>
              <a:buSzPts val="1800"/>
              <a:buChar char="●"/>
            </a:pPr>
            <a:r>
              <a:rPr lang="en-GB"/>
              <a:t>If you know what they liked in life, get them that!</a:t>
            </a:r>
            <a:endParaRPr/>
          </a:p>
          <a:p>
            <a:pPr indent="-342900" lvl="0" marL="457200" rtl="0" algn="l">
              <a:spcBef>
                <a:spcPts val="0"/>
              </a:spcBef>
              <a:spcAft>
                <a:spcPts val="0"/>
              </a:spcAft>
              <a:buSzPts val="1800"/>
              <a:buChar char="●"/>
            </a:pPr>
            <a:r>
              <a:rPr lang="en-GB"/>
              <a:t>Build a consistent practice, again what works for you - do what you can within your ability</a:t>
            </a:r>
            <a:endParaRPr/>
          </a:p>
          <a:p>
            <a:pPr indent="-342900" lvl="0" marL="457200" rtl="0" algn="l">
              <a:spcBef>
                <a:spcPts val="0"/>
              </a:spcBef>
              <a:spcAft>
                <a:spcPts val="0"/>
              </a:spcAft>
              <a:buSzPts val="1800"/>
              <a:buChar char="●"/>
            </a:pPr>
            <a:r>
              <a:rPr lang="en-GB"/>
              <a:t>Eventually you and your practice will grow and you’ll get more comfortable in that space set aside for them, which makes it easier to communicate!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How to Communicate</a:t>
            </a:r>
            <a:endParaRPr/>
          </a:p>
        </p:txBody>
      </p:sp>
      <p:sp>
        <p:nvSpPr>
          <p:cNvPr id="135" name="Google Shape;135;p25"/>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GB"/>
              <a:t>Developing a method of communication is important. You can’t always rely on words either - some ancestors may be non-verbal or don’t speak your language. What can you do to get around that roadblock?</a:t>
            </a:r>
            <a:endParaRPr/>
          </a:p>
          <a:p>
            <a:pPr indent="-342900" lvl="0" marL="457200" rtl="0" algn="l">
              <a:spcBef>
                <a:spcPts val="1200"/>
              </a:spcBef>
              <a:spcAft>
                <a:spcPts val="0"/>
              </a:spcAft>
              <a:buSzPts val="1800"/>
              <a:buChar char="●"/>
            </a:pPr>
            <a:r>
              <a:rPr lang="en-GB"/>
              <a:t>Divination - Lots of methods</a:t>
            </a:r>
            <a:endParaRPr/>
          </a:p>
          <a:p>
            <a:pPr indent="-342900" lvl="0" marL="457200" rtl="0" algn="l">
              <a:spcBef>
                <a:spcPts val="0"/>
              </a:spcBef>
              <a:spcAft>
                <a:spcPts val="0"/>
              </a:spcAft>
              <a:buSzPts val="1800"/>
              <a:buChar char="●"/>
            </a:pPr>
            <a:r>
              <a:rPr lang="en-GB"/>
              <a:t>You can always ask an expert!</a:t>
            </a:r>
            <a:endParaRPr/>
          </a:p>
          <a:p>
            <a:pPr indent="-342900" lvl="0" marL="457200" rtl="0" algn="l">
              <a:spcBef>
                <a:spcPts val="0"/>
              </a:spcBef>
              <a:spcAft>
                <a:spcPts val="0"/>
              </a:spcAft>
              <a:buSzPts val="1800"/>
              <a:buChar char="●"/>
            </a:pPr>
            <a:r>
              <a:rPr lang="en-GB"/>
              <a:t>Ask for signs, omens, portents, etc.</a:t>
            </a:r>
            <a:endParaRPr/>
          </a:p>
          <a:p>
            <a:pPr indent="-342900" lvl="0" marL="457200" rtl="0" algn="l">
              <a:spcBef>
                <a:spcPts val="0"/>
              </a:spcBef>
              <a:spcAft>
                <a:spcPts val="0"/>
              </a:spcAft>
              <a:buSzPts val="1800"/>
              <a:buChar char="●"/>
            </a:pPr>
            <a:r>
              <a:rPr lang="en-GB"/>
              <a:t>The more you practice, the easier it will be</a:t>
            </a:r>
            <a:endParaRPr/>
          </a:p>
          <a:p>
            <a:pPr indent="-342900" lvl="0" marL="457200" rtl="0" algn="l">
              <a:spcBef>
                <a:spcPts val="0"/>
              </a:spcBef>
              <a:spcAft>
                <a:spcPts val="0"/>
              </a:spcAft>
              <a:buSzPts val="1800"/>
              <a:buChar char="●"/>
            </a:pPr>
            <a:r>
              <a:rPr lang="en-GB"/>
              <a:t>Over time, you’ll develop your own consistent method of communication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Resources I Recommend</a:t>
            </a:r>
            <a:endParaRPr/>
          </a:p>
        </p:txBody>
      </p:sp>
      <p:sp>
        <p:nvSpPr>
          <p:cNvPr id="141" name="Google Shape;141;p26"/>
          <p:cNvSpPr txBox="1"/>
          <p:nvPr>
            <p:ph idx="1" type="body"/>
          </p:nvPr>
        </p:nvSpPr>
        <p:spPr>
          <a:xfrm>
            <a:off x="311700" y="1152475"/>
            <a:ext cx="8520600" cy="3601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t>Books:</a:t>
            </a:r>
            <a:endParaRPr/>
          </a:p>
          <a:p>
            <a:pPr indent="-342900" lvl="0" marL="457200" rtl="0" algn="l">
              <a:spcBef>
                <a:spcPts val="1200"/>
              </a:spcBef>
              <a:spcAft>
                <a:spcPts val="0"/>
              </a:spcAft>
              <a:buSzPts val="1800"/>
              <a:buChar char="●"/>
            </a:pPr>
            <a:r>
              <a:rPr lang="en-GB" u="sng">
                <a:solidFill>
                  <a:schemeClr val="hlink"/>
                </a:solidFill>
                <a:hlinkClick r:id="rId3"/>
              </a:rPr>
              <a:t>Calling to Our Ancestors by Sarenth Odinsson</a:t>
            </a:r>
            <a:endParaRPr/>
          </a:p>
          <a:p>
            <a:pPr indent="-342900" lvl="0" marL="457200" rtl="0" algn="l">
              <a:spcBef>
                <a:spcPts val="0"/>
              </a:spcBef>
              <a:spcAft>
                <a:spcPts val="0"/>
              </a:spcAft>
              <a:buSzPts val="1800"/>
              <a:buChar char="●"/>
            </a:pPr>
            <a:r>
              <a:rPr lang="en-GB" u="sng">
                <a:solidFill>
                  <a:schemeClr val="hlink"/>
                </a:solidFill>
                <a:hlinkClick r:id="rId4"/>
              </a:rPr>
              <a:t>A Litany for the Many Dead by Rebecca Lynn Scott</a:t>
            </a:r>
            <a:endParaRPr/>
          </a:p>
          <a:p>
            <a:pPr indent="-342900" lvl="0" marL="457200" rtl="0" algn="l">
              <a:spcBef>
                <a:spcPts val="0"/>
              </a:spcBef>
              <a:spcAft>
                <a:spcPts val="0"/>
              </a:spcAft>
              <a:buSzPts val="1800"/>
              <a:buChar char="●"/>
            </a:pPr>
            <a:r>
              <a:rPr lang="en-GB" u="sng">
                <a:solidFill>
                  <a:schemeClr val="hlink"/>
                </a:solidFill>
                <a:hlinkClick r:id="rId5"/>
              </a:rPr>
              <a:t>The Road to Hel: A Study of the Conception of the Dead in Old Norse Literature by Hilda Roderick Ellis</a:t>
            </a:r>
            <a:endParaRPr/>
          </a:p>
          <a:p>
            <a:pPr indent="-342900" lvl="0" marL="457200" rtl="0" algn="l">
              <a:spcBef>
                <a:spcPts val="0"/>
              </a:spcBef>
              <a:spcAft>
                <a:spcPts val="0"/>
              </a:spcAft>
              <a:buSzPts val="1800"/>
              <a:buChar char="●"/>
            </a:pPr>
            <a:r>
              <a:rPr lang="en-GB" u="sng">
                <a:solidFill>
                  <a:schemeClr val="hlink"/>
                </a:solidFill>
                <a:hlinkClick r:id="rId6"/>
              </a:rPr>
              <a:t>Honoring Your Ancestors: A Guide to Ancestral Veneration by Mallorie Vaudosie</a:t>
            </a:r>
            <a:endParaRPr/>
          </a:p>
          <a:p>
            <a:pPr indent="0" lvl="0" marL="0" rtl="0" algn="l">
              <a:spcBef>
                <a:spcPts val="1200"/>
              </a:spcBef>
              <a:spcAft>
                <a:spcPts val="0"/>
              </a:spcAft>
              <a:buNone/>
            </a:pPr>
            <a:r>
              <a:rPr lang="en-GB"/>
              <a:t>Blogs and Practitioners:</a:t>
            </a:r>
            <a:endParaRPr/>
          </a:p>
          <a:p>
            <a:pPr indent="-342900" lvl="0" marL="457200" rtl="0" algn="l">
              <a:spcBef>
                <a:spcPts val="1200"/>
              </a:spcBef>
              <a:spcAft>
                <a:spcPts val="0"/>
              </a:spcAft>
              <a:buSzPts val="1800"/>
              <a:buChar char="●"/>
            </a:pPr>
            <a:r>
              <a:rPr lang="en-GB" u="sng">
                <a:solidFill>
                  <a:schemeClr val="hlink"/>
                </a:solidFill>
                <a:hlinkClick r:id="rId7"/>
              </a:rPr>
              <a:t>Sarenth Odinsson</a:t>
            </a:r>
            <a:endParaRPr/>
          </a:p>
          <a:p>
            <a:pPr indent="-342900" lvl="0" marL="457200" rtl="0" algn="l">
              <a:spcBef>
                <a:spcPts val="0"/>
              </a:spcBef>
              <a:spcAft>
                <a:spcPts val="0"/>
              </a:spcAft>
              <a:buSzPts val="1800"/>
              <a:buChar char="●"/>
            </a:pPr>
            <a:r>
              <a:rPr lang="en-GB" u="sng">
                <a:solidFill>
                  <a:schemeClr val="hlink"/>
                </a:solidFill>
                <a:hlinkClick r:id="rId8"/>
              </a:rPr>
              <a:t>Mortellus</a:t>
            </a:r>
            <a:endParaRPr/>
          </a:p>
          <a:p>
            <a:pPr indent="-342900" lvl="0" marL="457200" rtl="0" algn="l">
              <a:spcBef>
                <a:spcPts val="0"/>
              </a:spcBef>
              <a:spcAft>
                <a:spcPts val="0"/>
              </a:spcAft>
              <a:buSzPts val="1800"/>
              <a:buChar char="●"/>
            </a:pPr>
            <a:r>
              <a:rPr lang="en-GB" u="sng">
                <a:solidFill>
                  <a:schemeClr val="hlink"/>
                </a:solidFill>
                <a:hlinkClick r:id="rId9"/>
              </a:rPr>
              <a:t>Lady Storm</a:t>
            </a:r>
            <a:endParaRPr/>
          </a:p>
          <a:p>
            <a:pPr indent="-342900" lvl="0" marL="457200" rtl="0" algn="l">
              <a:spcBef>
                <a:spcPts val="0"/>
              </a:spcBef>
              <a:spcAft>
                <a:spcPts val="0"/>
              </a:spcAft>
              <a:buSzPts val="1800"/>
              <a:buChar char="●"/>
            </a:pPr>
            <a:r>
              <a:rPr lang="en-GB" u="sng">
                <a:solidFill>
                  <a:schemeClr val="hlink"/>
                </a:solidFill>
                <a:hlinkClick r:id="rId10"/>
              </a:rPr>
              <a:t>Jim TwoSnakes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1428750"/>
            <a:ext cx="8468700" cy="2121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sz="6000"/>
              <a:t>Any Last Questions?</a:t>
            </a:r>
            <a:endParaRPr sz="6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8"/>
          <p:cNvSpPr txBox="1"/>
          <p:nvPr>
            <p:ph type="title"/>
          </p:nvPr>
        </p:nvSpPr>
        <p:spPr>
          <a:xfrm>
            <a:off x="311700" y="445025"/>
            <a:ext cx="8520600" cy="1407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sz="6000"/>
              <a:t>Thank you for coming!</a:t>
            </a:r>
            <a:endParaRPr sz="6000"/>
          </a:p>
        </p:txBody>
      </p:sp>
      <p:sp>
        <p:nvSpPr>
          <p:cNvPr id="152" name="Google Shape;152;p28"/>
          <p:cNvSpPr txBox="1"/>
          <p:nvPr>
            <p:ph idx="1" type="body"/>
          </p:nvPr>
        </p:nvSpPr>
        <p:spPr>
          <a:xfrm>
            <a:off x="311700" y="1852925"/>
            <a:ext cx="8520600" cy="1931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If you have any questions or comments, feel free to reach out!</a:t>
            </a:r>
            <a:endParaRPr/>
          </a:p>
          <a:p>
            <a:pPr indent="0" lvl="0" marL="0" rtl="0" algn="ctr">
              <a:spcBef>
                <a:spcPts val="1200"/>
              </a:spcBef>
              <a:spcAft>
                <a:spcPts val="0"/>
              </a:spcAft>
              <a:buNone/>
            </a:pPr>
            <a:r>
              <a:rPr lang="en-GB"/>
              <a:t>Email: </a:t>
            </a:r>
            <a:r>
              <a:rPr lang="en-GB" u="sng">
                <a:solidFill>
                  <a:schemeClr val="hlink"/>
                </a:solidFill>
                <a:hlinkClick r:id="rId3"/>
              </a:rPr>
              <a:t>sanctuaryontheshore@gmail.com</a:t>
            </a:r>
            <a:endParaRPr/>
          </a:p>
          <a:p>
            <a:pPr indent="0" lvl="0" marL="0" rtl="0" algn="ctr">
              <a:spcBef>
                <a:spcPts val="1200"/>
              </a:spcBef>
              <a:spcAft>
                <a:spcPts val="0"/>
              </a:spcAft>
              <a:buNone/>
            </a:pPr>
            <a:r>
              <a:rPr lang="en-GB"/>
              <a:t>Website: </a:t>
            </a:r>
            <a:r>
              <a:rPr lang="en-GB" u="sng">
                <a:solidFill>
                  <a:schemeClr val="hlink"/>
                </a:solidFill>
                <a:hlinkClick r:id="rId4"/>
              </a:rPr>
              <a:t>Sanctuary on the Shore</a:t>
            </a:r>
            <a:endParaRPr/>
          </a:p>
          <a:p>
            <a:pPr indent="0" lvl="0" marL="0" rtl="0" algn="ctr">
              <a:spcBef>
                <a:spcPts val="1200"/>
              </a:spcBef>
              <a:spcAft>
                <a:spcPts val="1200"/>
              </a:spcAft>
              <a:buNone/>
            </a:pPr>
            <a:r>
              <a:rPr lang="en-GB" u="sng">
                <a:solidFill>
                  <a:schemeClr val="hlink"/>
                </a:solidFill>
                <a:hlinkClick r:id="rId5"/>
              </a:rPr>
              <a:t>Other ways you can support me here!</a:t>
            </a:r>
            <a:endParaRPr/>
          </a:p>
        </p:txBody>
      </p:sp>
      <p:pic>
        <p:nvPicPr>
          <p:cNvPr id="153" name="Google Shape;153;p28"/>
          <p:cNvPicPr preferRelativeResize="0"/>
          <p:nvPr/>
        </p:nvPicPr>
        <p:blipFill>
          <a:blip r:embed="rId6">
            <a:alphaModFix/>
          </a:blip>
          <a:stretch>
            <a:fillRect/>
          </a:stretch>
        </p:blipFill>
        <p:spPr>
          <a:xfrm>
            <a:off x="4042059" y="3896600"/>
            <a:ext cx="1059875" cy="1059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